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aleway"/>
      <p:regular r:id="rId29"/>
      <p:bold r:id="rId30"/>
      <p:italic r:id="rId31"/>
      <p:boldItalic r:id="rId32"/>
    </p:embeddedFont>
    <p:embeddedFont>
      <p:font typeface="Caveat"/>
      <p:regular r:id="rId33"/>
      <p:bold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Nafisa Hasan"/>
  <p:cmAuthor clrIdx="1" id="1" initials="" lastIdx="1" name="SUNEHRA FARHAN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5.xml"/><Relationship Id="rId33" Type="http://schemas.openxmlformats.org/officeDocument/2006/relationships/font" Target="fonts/Caveat-regular.fntdata"/><Relationship Id="rId10" Type="http://schemas.openxmlformats.org/officeDocument/2006/relationships/slide" Target="slides/slide4.xml"/><Relationship Id="rId32" Type="http://schemas.openxmlformats.org/officeDocument/2006/relationships/font" Target="fonts/Raleway-boldItalic.fntdata"/><Relationship Id="rId13" Type="http://schemas.openxmlformats.org/officeDocument/2006/relationships/slide" Target="slides/slide7.xml"/><Relationship Id="rId35" Type="http://schemas.openxmlformats.org/officeDocument/2006/relationships/font" Target="fonts/Lato-regular.fntdata"/><Relationship Id="rId12" Type="http://schemas.openxmlformats.org/officeDocument/2006/relationships/slide" Target="slides/slide6.xml"/><Relationship Id="rId34" Type="http://schemas.openxmlformats.org/officeDocument/2006/relationships/font" Target="fonts/Caveat-bold.fntdata"/><Relationship Id="rId15" Type="http://schemas.openxmlformats.org/officeDocument/2006/relationships/slide" Target="slides/slide9.xml"/><Relationship Id="rId37" Type="http://schemas.openxmlformats.org/officeDocument/2006/relationships/font" Target="fonts/Lato-italic.fntdata"/><Relationship Id="rId14" Type="http://schemas.openxmlformats.org/officeDocument/2006/relationships/slide" Target="slides/slide8.xml"/><Relationship Id="rId36" Type="http://schemas.openxmlformats.org/officeDocument/2006/relationships/font" Target="fonts/Lato-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Lato-boldItalic.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7-10T22:39:05.913">
    <p:pos x="459" y="830"/>
    <p:text>Put link to slides to github - shareable 
8 min</p:text>
  </p:cm>
  <p:cm authorId="1" idx="1" dt="2023-07-10T22:39:05.913">
    <p:pos x="459" y="830"/>
    <p:text>The role each member played (engineer, analyst, etc)</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3-07-11T20:40:38.698">
    <p:pos x="6000" y="0"/>
    <p:text>Can copy diagrams 
This is how i got data, processed
Own architecture - how code is structured and connects to - is it api/data
KANBUN - google it</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3-07-12T20:04:25.395">
    <p:pos x="6000" y="0"/>
    <p:text>All Steps and content described in Section 10 prompt are addressed. Experimental results characterizing system performance are presented. Clear and descriptive figures are included. Proper grammar/spelling and appropriate tone is used. 
Efficient implementation, consistent structure, requirements are addressed, project management, justification of software methodology, diagrams are presents, lessons learned are clearly stated. Team Organization</p:text>
  </p:cm>
</p:cmLst>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58d9a5c30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58d9a5c30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58728d5e81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58728d5e81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58da57a0e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58da57a0e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58da57a0e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58da57a0e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8da57a0e1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58da57a0e1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58da57a0e1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58da57a0e1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58da57a0e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58da57a0e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58da57a0e1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58da57a0e1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58728d5e81_2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58728d5e81_2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58728d5e81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58728d5e81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58728d5e81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58728d5e81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e4d669d0f7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e4d669d0f7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58da57a0e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58da57a0e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58728d5e8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58728d5e8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58728d5e81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58728d5e81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58728d5e81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58728d5e81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e4bd76aa5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e4bd76aa5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58a7e6c71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58a7e6c71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58728d5e81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58728d5e81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579589002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579589002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58728d5e81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58728d5e81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21.jpg"/><Relationship Id="rId5" Type="http://schemas.openxmlformats.org/officeDocument/2006/relationships/image" Target="../media/image22.jpg"/><Relationship Id="rId6" Type="http://schemas.openxmlformats.org/officeDocument/2006/relationships/image" Target="../media/image1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comments" Target="../comments/commen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comments" Target="../comments/comment2.xml"/><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889950" y="1261350"/>
            <a:ext cx="7364100" cy="2254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600"/>
              <a:t>CIS 4400 </a:t>
            </a:r>
            <a:endParaRPr sz="2600"/>
          </a:p>
          <a:p>
            <a:pPr indent="0" lvl="0" marL="0" rtl="0" algn="ctr">
              <a:spcBef>
                <a:spcPts val="0"/>
              </a:spcBef>
              <a:spcAft>
                <a:spcPts val="0"/>
              </a:spcAft>
              <a:buNone/>
            </a:pPr>
            <a:r>
              <a:rPr lang="en" sz="3800"/>
              <a:t>Group 3: Blue Rabbit</a:t>
            </a:r>
            <a:endParaRPr b="0" sz="3800"/>
          </a:p>
        </p:txBody>
      </p:sp>
      <p:sp>
        <p:nvSpPr>
          <p:cNvPr id="87" name="Google Shape;87;p13"/>
          <p:cNvSpPr txBox="1"/>
          <p:nvPr>
            <p:ph idx="1" type="subTitle"/>
          </p:nvPr>
        </p:nvSpPr>
        <p:spPr>
          <a:xfrm>
            <a:off x="727952" y="3515550"/>
            <a:ext cx="7688100" cy="541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Group Members: </a:t>
            </a:r>
            <a:r>
              <a:rPr lang="en"/>
              <a:t>Elijah Capers, </a:t>
            </a:r>
            <a:r>
              <a:rPr lang="en"/>
              <a:t>Sunehra Farhana, </a:t>
            </a:r>
            <a:r>
              <a:rPr lang="en"/>
              <a:t>Nafisa Hasan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a:t>
            </a:r>
            <a:endParaRPr/>
          </a:p>
        </p:txBody>
      </p:sp>
      <p:sp>
        <p:nvSpPr>
          <p:cNvPr id="159" name="Google Shape;159;p22"/>
          <p:cNvSpPr txBox="1"/>
          <p:nvPr>
            <p:ph idx="1" type="body"/>
          </p:nvPr>
        </p:nvSpPr>
        <p:spPr>
          <a:xfrm>
            <a:off x="500850" y="2078875"/>
            <a:ext cx="27102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Which borough has the most pick-up? </a:t>
            </a:r>
            <a:endParaRPr/>
          </a:p>
          <a:p>
            <a:pPr indent="0" lvl="0" marL="0" rtl="0" algn="l">
              <a:spcBef>
                <a:spcPts val="1200"/>
              </a:spcBef>
              <a:spcAft>
                <a:spcPts val="1200"/>
              </a:spcAft>
              <a:buNone/>
            </a:pPr>
            <a:r>
              <a:rPr b="1" lang="en"/>
              <a:t>Manhattan, </a:t>
            </a:r>
            <a:r>
              <a:rPr b="1" lang="en"/>
              <a:t>with 11,132,790 passenger count.</a:t>
            </a:r>
            <a:endParaRPr b="1"/>
          </a:p>
        </p:txBody>
      </p:sp>
      <p:pic>
        <p:nvPicPr>
          <p:cNvPr id="160" name="Google Shape;160;p22"/>
          <p:cNvPicPr preferRelativeResize="0"/>
          <p:nvPr/>
        </p:nvPicPr>
        <p:blipFill>
          <a:blip r:embed="rId3">
            <a:alphaModFix/>
          </a:blip>
          <a:stretch>
            <a:fillRect/>
          </a:stretch>
        </p:blipFill>
        <p:spPr>
          <a:xfrm>
            <a:off x="3985950" y="627700"/>
            <a:ext cx="2830514" cy="4439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a:t>
            </a:r>
            <a:endParaRPr/>
          </a:p>
        </p:txBody>
      </p:sp>
      <p:sp>
        <p:nvSpPr>
          <p:cNvPr id="166" name="Google Shape;166;p23"/>
          <p:cNvSpPr txBox="1"/>
          <p:nvPr>
            <p:ph idx="1" type="body"/>
          </p:nvPr>
        </p:nvSpPr>
        <p:spPr>
          <a:xfrm>
            <a:off x="485200" y="2053738"/>
            <a:ext cx="25260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Which zone has the most pick-up? </a:t>
            </a:r>
            <a:endParaRPr/>
          </a:p>
          <a:p>
            <a:pPr indent="0" lvl="0" marL="0" rtl="0" algn="l">
              <a:spcBef>
                <a:spcPts val="1200"/>
              </a:spcBef>
              <a:spcAft>
                <a:spcPts val="0"/>
              </a:spcAft>
              <a:buNone/>
            </a:pPr>
            <a:r>
              <a:rPr b="1" lang="en"/>
              <a:t>JFK, with 664,504 </a:t>
            </a:r>
            <a:r>
              <a:rPr b="1" lang="en"/>
              <a:t>passenger</a:t>
            </a:r>
            <a:r>
              <a:rPr b="1" lang="en"/>
              <a:t> count.</a:t>
            </a:r>
            <a:endParaRPr b="1"/>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67" name="Google Shape;167;p23"/>
          <p:cNvPicPr preferRelativeResize="0"/>
          <p:nvPr/>
        </p:nvPicPr>
        <p:blipFill>
          <a:blip r:embed="rId3">
            <a:alphaModFix/>
          </a:blip>
          <a:stretch>
            <a:fillRect/>
          </a:stretch>
        </p:blipFill>
        <p:spPr>
          <a:xfrm>
            <a:off x="3011200" y="1431344"/>
            <a:ext cx="5980401" cy="355975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24"/>
          <p:cNvPicPr preferRelativeResize="0"/>
          <p:nvPr/>
        </p:nvPicPr>
        <p:blipFill>
          <a:blip r:embed="rId3">
            <a:alphaModFix/>
          </a:blip>
          <a:stretch>
            <a:fillRect/>
          </a:stretch>
        </p:blipFill>
        <p:spPr>
          <a:xfrm>
            <a:off x="0" y="0"/>
            <a:ext cx="6273676" cy="2577849"/>
          </a:xfrm>
          <a:prstGeom prst="rect">
            <a:avLst/>
          </a:prstGeom>
          <a:noFill/>
          <a:ln>
            <a:noFill/>
          </a:ln>
        </p:spPr>
      </p:pic>
      <p:pic>
        <p:nvPicPr>
          <p:cNvPr id="173" name="Google Shape;173;p24"/>
          <p:cNvPicPr preferRelativeResize="0"/>
          <p:nvPr/>
        </p:nvPicPr>
        <p:blipFill>
          <a:blip r:embed="rId4">
            <a:alphaModFix/>
          </a:blip>
          <a:stretch>
            <a:fillRect/>
          </a:stretch>
        </p:blipFill>
        <p:spPr>
          <a:xfrm>
            <a:off x="2870326" y="2559450"/>
            <a:ext cx="6273675" cy="2584059"/>
          </a:xfrm>
          <a:prstGeom prst="rect">
            <a:avLst/>
          </a:prstGeom>
          <a:noFill/>
          <a:ln>
            <a:noFill/>
          </a:ln>
        </p:spPr>
      </p:pic>
      <p:sp>
        <p:nvSpPr>
          <p:cNvPr id="174" name="Google Shape;174;p24"/>
          <p:cNvSpPr txBox="1"/>
          <p:nvPr>
            <p:ph type="title"/>
          </p:nvPr>
        </p:nvSpPr>
        <p:spPr>
          <a:xfrm>
            <a:off x="495675" y="2730250"/>
            <a:ext cx="21426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a:t>
            </a:r>
            <a:endParaRPr/>
          </a:p>
        </p:txBody>
      </p:sp>
      <p:sp>
        <p:nvSpPr>
          <p:cNvPr id="175" name="Google Shape;175;p24"/>
          <p:cNvSpPr txBox="1"/>
          <p:nvPr>
            <p:ph idx="1" type="body"/>
          </p:nvPr>
        </p:nvSpPr>
        <p:spPr>
          <a:xfrm>
            <a:off x="495675" y="3265450"/>
            <a:ext cx="2374800" cy="1810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the number of pick-up in each zone</a:t>
            </a:r>
            <a:r>
              <a:rPr lang="en"/>
              <a:t>? (Part </a:t>
            </a:r>
            <a:r>
              <a:rPr lang="en"/>
              <a:t>1/2)</a:t>
            </a:r>
            <a:endParaRPr/>
          </a:p>
          <a:p>
            <a:pPr indent="0" lvl="0" marL="0" rtl="0" algn="l">
              <a:spcBef>
                <a:spcPts val="1200"/>
              </a:spcBef>
              <a:spcAft>
                <a:spcPts val="0"/>
              </a:spcAft>
              <a:buNone/>
            </a:pPr>
            <a:r>
              <a:rPr lang="en"/>
              <a:t>From Allerton/Pelham Gardens to Yorkville West.</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5"/>
          <p:cNvPicPr preferRelativeResize="0"/>
          <p:nvPr/>
        </p:nvPicPr>
        <p:blipFill>
          <a:blip r:embed="rId3">
            <a:alphaModFix/>
          </a:blip>
          <a:stretch>
            <a:fillRect/>
          </a:stretch>
        </p:blipFill>
        <p:spPr>
          <a:xfrm>
            <a:off x="0" y="0"/>
            <a:ext cx="6535703" cy="2694649"/>
          </a:xfrm>
          <a:prstGeom prst="rect">
            <a:avLst/>
          </a:prstGeom>
          <a:noFill/>
          <a:ln>
            <a:noFill/>
          </a:ln>
        </p:spPr>
      </p:pic>
      <p:pic>
        <p:nvPicPr>
          <p:cNvPr id="181" name="Google Shape;181;p25"/>
          <p:cNvPicPr preferRelativeResize="0"/>
          <p:nvPr/>
        </p:nvPicPr>
        <p:blipFill>
          <a:blip r:embed="rId4">
            <a:alphaModFix/>
          </a:blip>
          <a:stretch>
            <a:fillRect/>
          </a:stretch>
        </p:blipFill>
        <p:spPr>
          <a:xfrm>
            <a:off x="3093825" y="2694650"/>
            <a:ext cx="5939501" cy="2448850"/>
          </a:xfrm>
          <a:prstGeom prst="rect">
            <a:avLst/>
          </a:prstGeom>
          <a:noFill/>
          <a:ln>
            <a:noFill/>
          </a:ln>
        </p:spPr>
      </p:pic>
      <p:sp>
        <p:nvSpPr>
          <p:cNvPr id="182" name="Google Shape;182;p25"/>
          <p:cNvSpPr txBox="1"/>
          <p:nvPr>
            <p:ph type="title"/>
          </p:nvPr>
        </p:nvSpPr>
        <p:spPr>
          <a:xfrm>
            <a:off x="495675" y="2730250"/>
            <a:ext cx="21426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a:t>
            </a:r>
            <a:endParaRPr/>
          </a:p>
        </p:txBody>
      </p:sp>
      <p:sp>
        <p:nvSpPr>
          <p:cNvPr id="183" name="Google Shape;183;p25"/>
          <p:cNvSpPr txBox="1"/>
          <p:nvPr>
            <p:ph idx="1" type="body"/>
          </p:nvPr>
        </p:nvSpPr>
        <p:spPr>
          <a:xfrm>
            <a:off x="495675" y="3265450"/>
            <a:ext cx="2374800" cy="170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the number of pick-up in each zone? (Part 2/2)</a:t>
            </a:r>
            <a:endParaRPr/>
          </a:p>
          <a:p>
            <a:pPr indent="0" lvl="0" marL="0" rtl="0" algn="l">
              <a:spcBef>
                <a:spcPts val="1200"/>
              </a:spcBef>
              <a:spcAft>
                <a:spcPts val="0"/>
              </a:spcAft>
              <a:buNone/>
            </a:pPr>
            <a:r>
              <a:rPr lang="en"/>
              <a:t>From Allerton/Pelham Gardens to Yorkville West.</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6"/>
          <p:cNvSpPr txBox="1"/>
          <p:nvPr>
            <p:ph type="title"/>
          </p:nvPr>
        </p:nvSpPr>
        <p:spPr>
          <a:xfrm>
            <a:off x="727650" y="643425"/>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Visualization</a:t>
            </a:r>
            <a:endParaRPr/>
          </a:p>
        </p:txBody>
      </p:sp>
      <p:pic>
        <p:nvPicPr>
          <p:cNvPr id="189" name="Google Shape;189;p26"/>
          <p:cNvPicPr preferRelativeResize="0"/>
          <p:nvPr/>
        </p:nvPicPr>
        <p:blipFill rotWithShape="1">
          <a:blip r:embed="rId3">
            <a:alphaModFix/>
          </a:blip>
          <a:srcRect b="2729" l="0" r="0" t="-18390"/>
          <a:stretch/>
        </p:blipFill>
        <p:spPr>
          <a:xfrm>
            <a:off x="308450" y="643425"/>
            <a:ext cx="8527099" cy="4260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ph type="title"/>
          </p:nvPr>
        </p:nvSpPr>
        <p:spPr>
          <a:xfrm>
            <a:off x="727650" y="643425"/>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Visualization</a:t>
            </a:r>
            <a:endParaRPr/>
          </a:p>
        </p:txBody>
      </p:sp>
      <p:pic>
        <p:nvPicPr>
          <p:cNvPr id="195" name="Google Shape;195;p27"/>
          <p:cNvPicPr preferRelativeResize="0"/>
          <p:nvPr/>
        </p:nvPicPr>
        <p:blipFill>
          <a:blip r:embed="rId3">
            <a:alphaModFix/>
          </a:blip>
          <a:stretch>
            <a:fillRect/>
          </a:stretch>
        </p:blipFill>
        <p:spPr>
          <a:xfrm>
            <a:off x="210500" y="1331025"/>
            <a:ext cx="8618849" cy="36600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a:t>
            </a:r>
            <a:endParaRPr/>
          </a:p>
        </p:txBody>
      </p:sp>
      <p:sp>
        <p:nvSpPr>
          <p:cNvPr id="201" name="Google Shape;201;p28"/>
          <p:cNvSpPr txBox="1"/>
          <p:nvPr>
            <p:ph idx="1" type="body"/>
          </p:nvPr>
        </p:nvSpPr>
        <p:spPr>
          <a:xfrm>
            <a:off x="485200" y="2053738"/>
            <a:ext cx="2526000" cy="22611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b="1" lang="en"/>
              <a:t>Highest Green Taxi Revenue Per City</a:t>
            </a:r>
            <a:endParaRPr b="1"/>
          </a:p>
          <a:p>
            <a:pPr indent="-298767" lvl="0" marL="457200" rtl="0" algn="l">
              <a:spcBef>
                <a:spcPts val="1200"/>
              </a:spcBef>
              <a:spcAft>
                <a:spcPts val="0"/>
              </a:spcAft>
              <a:buSzPct val="100000"/>
              <a:buChar char="●"/>
            </a:pPr>
            <a:r>
              <a:rPr lang="en"/>
              <a:t>Upper East Side North</a:t>
            </a:r>
            <a:r>
              <a:rPr lang="en"/>
              <a:t> </a:t>
            </a:r>
            <a:endParaRPr/>
          </a:p>
          <a:p>
            <a:pPr indent="0" lvl="0" marL="0" rtl="0" algn="l">
              <a:spcBef>
                <a:spcPts val="1200"/>
              </a:spcBef>
              <a:spcAft>
                <a:spcPts val="0"/>
              </a:spcAft>
              <a:buNone/>
            </a:pPr>
            <a:r>
              <a:rPr b="1" lang="en"/>
              <a:t>Highest Yellow Taxi Revenue Per City</a:t>
            </a:r>
            <a:endParaRPr b="1"/>
          </a:p>
          <a:p>
            <a:pPr indent="-298767" lvl="0" marL="457200" rtl="0" algn="l">
              <a:spcBef>
                <a:spcPts val="1200"/>
              </a:spcBef>
              <a:spcAft>
                <a:spcPts val="0"/>
              </a:spcAft>
              <a:buSzPct val="100000"/>
              <a:buChar char="●"/>
            </a:pPr>
            <a:r>
              <a:rPr lang="en"/>
              <a:t>JFK Airport, Queens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02" name="Google Shape;202;p28"/>
          <p:cNvPicPr preferRelativeResize="0"/>
          <p:nvPr/>
        </p:nvPicPr>
        <p:blipFill>
          <a:blip r:embed="rId3">
            <a:alphaModFix/>
          </a:blip>
          <a:stretch>
            <a:fillRect/>
          </a:stretch>
        </p:blipFill>
        <p:spPr>
          <a:xfrm>
            <a:off x="3646125" y="661300"/>
            <a:ext cx="4656949" cy="425382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a:t>
            </a:r>
            <a:endParaRPr/>
          </a:p>
        </p:txBody>
      </p:sp>
      <p:sp>
        <p:nvSpPr>
          <p:cNvPr id="208" name="Google Shape;208;p29"/>
          <p:cNvSpPr txBox="1"/>
          <p:nvPr>
            <p:ph idx="1" type="body"/>
          </p:nvPr>
        </p:nvSpPr>
        <p:spPr>
          <a:xfrm>
            <a:off x="485200" y="2053738"/>
            <a:ext cx="25260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Highest Revenue Per Borough</a:t>
            </a:r>
            <a:endParaRPr b="1"/>
          </a:p>
          <a:p>
            <a:pPr indent="-311150" lvl="0" marL="457200" rtl="0" algn="l">
              <a:spcBef>
                <a:spcPts val="1200"/>
              </a:spcBef>
              <a:spcAft>
                <a:spcPts val="0"/>
              </a:spcAft>
              <a:buSzPts val="1300"/>
              <a:buChar char="●"/>
            </a:pPr>
            <a:r>
              <a:rPr lang="en"/>
              <a:t>Manhattan</a:t>
            </a:r>
            <a:r>
              <a:rPr lang="en"/>
              <a:t>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09" name="Google Shape;209;p29"/>
          <p:cNvPicPr preferRelativeResize="0"/>
          <p:nvPr/>
        </p:nvPicPr>
        <p:blipFill>
          <a:blip r:embed="rId3">
            <a:alphaModFix/>
          </a:blip>
          <a:stretch>
            <a:fillRect/>
          </a:stretch>
        </p:blipFill>
        <p:spPr>
          <a:xfrm>
            <a:off x="3735475" y="612100"/>
            <a:ext cx="4583374" cy="45313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Insight</a:t>
            </a:r>
            <a:endParaRPr/>
          </a:p>
        </p:txBody>
      </p:sp>
      <p:sp>
        <p:nvSpPr>
          <p:cNvPr id="215" name="Google Shape;215;p30"/>
          <p:cNvSpPr txBox="1"/>
          <p:nvPr>
            <p:ph idx="1" type="body"/>
          </p:nvPr>
        </p:nvSpPr>
        <p:spPr>
          <a:xfrm>
            <a:off x="729450" y="190632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After looking at the visualizations, it can be determined that JFK is one of zones that is a cab hotspot, with its passenger count totaling 664,504 individuals.  Similarly, Manhattan is the borough with the most </a:t>
            </a:r>
            <a:r>
              <a:rPr lang="en"/>
              <a:t>pickups</a:t>
            </a:r>
            <a:r>
              <a:rPr lang="en"/>
              <a:t>. This makes sense, given that JFK is an airport and has people coming and going from all parts of the world and Manhattan is a tourist destination. </a:t>
            </a:r>
            <a:endParaRPr/>
          </a:p>
          <a:p>
            <a:pPr indent="0" lvl="0" marL="0" rtl="0" algn="l">
              <a:spcBef>
                <a:spcPts val="1200"/>
              </a:spcBef>
              <a:spcAft>
                <a:spcPts val="1200"/>
              </a:spcAft>
              <a:buNone/>
            </a:pPr>
            <a:r>
              <a:t/>
            </a:r>
            <a:endParaRPr/>
          </a:p>
        </p:txBody>
      </p:sp>
      <p:pic>
        <p:nvPicPr>
          <p:cNvPr id="216" name="Google Shape;216;p30"/>
          <p:cNvPicPr preferRelativeResize="0"/>
          <p:nvPr/>
        </p:nvPicPr>
        <p:blipFill>
          <a:blip r:embed="rId3">
            <a:alphaModFix/>
          </a:blip>
          <a:stretch>
            <a:fillRect/>
          </a:stretch>
        </p:blipFill>
        <p:spPr>
          <a:xfrm>
            <a:off x="6812375" y="2922550"/>
            <a:ext cx="1792500" cy="1792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 </a:t>
            </a:r>
            <a:endParaRPr/>
          </a:p>
        </p:txBody>
      </p:sp>
      <p:sp>
        <p:nvSpPr>
          <p:cNvPr id="222" name="Google Shape;222;p3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For the next iteration of the project, we would like to add the weather data, as well as the drop-off locations. Due to the large file-size, the weather data exceeded Tableu’s capacity. And the drop-off data required a separate data frame needed to be created to store a location id followed by merging both data frames.</a:t>
            </a:r>
            <a:endParaRPr/>
          </a:p>
          <a:p>
            <a:pPr indent="0" lvl="0" marL="0" rtl="0" algn="l">
              <a:spcBef>
                <a:spcPts val="1200"/>
              </a:spcBef>
              <a:spcAft>
                <a:spcPts val="1200"/>
              </a:spcAft>
              <a:buNone/>
            </a:pPr>
            <a:r>
              <a:rPr lang="en"/>
              <a:t>The addition of the weather data will allow users to plan ahead of time, adjusting the start-time of their journey according to the state of the weather in their area. For example, if the data demonstrates that on rainy days there are more traffic, it could help users to adjust their schedule to avoid traffic hours.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Meet the </a:t>
            </a:r>
            <a:r>
              <a:rPr lang="en"/>
              <a:t>Team</a:t>
            </a:r>
            <a:r>
              <a:rPr lang="en"/>
              <a:t>!</a:t>
            </a:r>
            <a:endParaRPr/>
          </a:p>
        </p:txBody>
      </p:sp>
      <p:sp>
        <p:nvSpPr>
          <p:cNvPr id="93" name="Google Shape;93;p14"/>
          <p:cNvSpPr txBox="1"/>
          <p:nvPr/>
        </p:nvSpPr>
        <p:spPr>
          <a:xfrm>
            <a:off x="1064675" y="3721300"/>
            <a:ext cx="1844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Elijah Capers</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Role: Data Engineer</a:t>
            </a:r>
            <a:endParaRPr>
              <a:latin typeface="Lato"/>
              <a:ea typeface="Lato"/>
              <a:cs typeface="Lato"/>
              <a:sym typeface="Lato"/>
            </a:endParaRPr>
          </a:p>
        </p:txBody>
      </p:sp>
      <p:sp>
        <p:nvSpPr>
          <p:cNvPr id="94" name="Google Shape;94;p14"/>
          <p:cNvSpPr txBox="1"/>
          <p:nvPr/>
        </p:nvSpPr>
        <p:spPr>
          <a:xfrm>
            <a:off x="3517950" y="3721250"/>
            <a:ext cx="2108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Sunehra Farhana</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Role: Business Analyst</a:t>
            </a:r>
            <a:endParaRPr>
              <a:latin typeface="Lato"/>
              <a:ea typeface="Lato"/>
              <a:cs typeface="Lato"/>
              <a:sym typeface="Lato"/>
            </a:endParaRPr>
          </a:p>
        </p:txBody>
      </p:sp>
      <p:sp>
        <p:nvSpPr>
          <p:cNvPr id="95" name="Google Shape;95;p14"/>
          <p:cNvSpPr txBox="1"/>
          <p:nvPr/>
        </p:nvSpPr>
        <p:spPr>
          <a:xfrm>
            <a:off x="6234925" y="3721300"/>
            <a:ext cx="2025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Nafisa Hasan </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Role: Business Analyst</a:t>
            </a:r>
            <a:endParaRPr>
              <a:latin typeface="Lato"/>
              <a:ea typeface="Lato"/>
              <a:cs typeface="Lato"/>
              <a:sym typeface="Lato"/>
            </a:endParaRPr>
          </a:p>
        </p:txBody>
      </p:sp>
      <p:sp>
        <p:nvSpPr>
          <p:cNvPr id="96" name="Google Shape;96;p14"/>
          <p:cNvSpPr/>
          <p:nvPr/>
        </p:nvSpPr>
        <p:spPr>
          <a:xfrm>
            <a:off x="1119725" y="2027063"/>
            <a:ext cx="1734300" cy="152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3704850" y="2027050"/>
            <a:ext cx="1734300" cy="152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8" name="Google Shape;98;p14"/>
          <p:cNvPicPr preferRelativeResize="0"/>
          <p:nvPr/>
        </p:nvPicPr>
        <p:blipFill rotWithShape="1">
          <a:blip r:embed="rId4">
            <a:alphaModFix/>
          </a:blip>
          <a:srcRect b="8191" l="0" r="0" t="4380"/>
          <a:stretch/>
        </p:blipFill>
        <p:spPr>
          <a:xfrm>
            <a:off x="3692900" y="2014995"/>
            <a:ext cx="1761800" cy="1545117"/>
          </a:xfrm>
          <a:prstGeom prst="rect">
            <a:avLst/>
          </a:prstGeom>
          <a:noFill/>
          <a:ln>
            <a:noFill/>
          </a:ln>
        </p:spPr>
      </p:pic>
      <p:pic>
        <p:nvPicPr>
          <p:cNvPr id="99" name="Google Shape;99;p14"/>
          <p:cNvPicPr preferRelativeResize="0"/>
          <p:nvPr/>
        </p:nvPicPr>
        <p:blipFill rotWithShape="1">
          <a:blip r:embed="rId5">
            <a:alphaModFix/>
          </a:blip>
          <a:srcRect b="17317" l="13186" r="13186" t="22215"/>
          <a:stretch/>
        </p:blipFill>
        <p:spPr>
          <a:xfrm>
            <a:off x="6553386" y="2027075"/>
            <a:ext cx="1388085" cy="1521000"/>
          </a:xfrm>
          <a:prstGeom prst="rect">
            <a:avLst/>
          </a:prstGeom>
          <a:noFill/>
          <a:ln>
            <a:noFill/>
          </a:ln>
        </p:spPr>
      </p:pic>
      <p:pic>
        <p:nvPicPr>
          <p:cNvPr id="100" name="Google Shape;100;p14"/>
          <p:cNvPicPr preferRelativeResize="0"/>
          <p:nvPr/>
        </p:nvPicPr>
        <p:blipFill rotWithShape="1">
          <a:blip r:embed="rId6">
            <a:alphaModFix/>
          </a:blip>
          <a:srcRect b="19126" l="0" r="0" t="0"/>
          <a:stretch/>
        </p:blipFill>
        <p:spPr>
          <a:xfrm>
            <a:off x="1105963" y="2015800"/>
            <a:ext cx="1761824" cy="154353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Final Report</a:t>
            </a:r>
            <a:endParaRPr/>
          </a:p>
        </p:txBody>
      </p:sp>
      <p:sp>
        <p:nvSpPr>
          <p:cNvPr id="228" name="Google Shape;228;p32"/>
          <p:cNvSpPr txBox="1"/>
          <p:nvPr>
            <p:ph idx="1" type="body"/>
          </p:nvPr>
        </p:nvSpPr>
        <p:spPr>
          <a:xfrm>
            <a:off x="729450" y="2078875"/>
            <a:ext cx="7688700" cy="267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first started with our Github repository, that enabled us to create a collaborative environment with our group </a:t>
            </a:r>
            <a:r>
              <a:rPr lang="en"/>
              <a:t>members. We extracted data logs which we then stored it into Microsoft Azure storage. We then used python to create scripts to pull data on the taxis and the weather. </a:t>
            </a:r>
            <a:endParaRPr/>
          </a:p>
          <a:p>
            <a:pPr indent="0" lvl="0" marL="0" rtl="0" algn="l">
              <a:spcBef>
                <a:spcPts val="1200"/>
              </a:spcBef>
              <a:spcAft>
                <a:spcPts val="1200"/>
              </a:spcAft>
              <a:buNone/>
            </a:pPr>
            <a:r>
              <a:rPr lang="en"/>
              <a:t>Through this project, we learned a lot about the technical and relational aspects of data. Technically, we learned how to store, accumulate, transform and manipulate data to display and curate the relationship we are trying to distinguish. For example, in this project we got to see the relationships between pickups and boroughs which helped us </a:t>
            </a:r>
            <a:r>
              <a:rPr lang="en"/>
              <a:t>distinguish</a:t>
            </a:r>
            <a:r>
              <a:rPr lang="en"/>
              <a:t> local and </a:t>
            </a:r>
            <a:r>
              <a:rPr lang="en"/>
              <a:t>borough</a:t>
            </a:r>
            <a:r>
              <a:rPr lang="en"/>
              <a:t> hotspots for taxis/cabs. Similarly, we learned about the relational aspect of data by curating a dimensional model that displays multiple dimensions and facts table. We were able to manipulate data and connect it to other variables that allowed us to see how data is a interconnected resource.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3"/>
          <p:cNvSpPr txBox="1"/>
          <p:nvPr>
            <p:ph type="title"/>
          </p:nvPr>
        </p:nvSpPr>
        <p:spPr>
          <a:xfrm>
            <a:off x="729450" y="12424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Github Repository</a:t>
            </a:r>
            <a:endParaRPr/>
          </a:p>
        </p:txBody>
      </p:sp>
      <p:pic>
        <p:nvPicPr>
          <p:cNvPr id="234" name="Google Shape;234;p33"/>
          <p:cNvPicPr preferRelativeResize="0"/>
          <p:nvPr/>
        </p:nvPicPr>
        <p:blipFill>
          <a:blip r:embed="rId3">
            <a:alphaModFix/>
          </a:blip>
          <a:stretch>
            <a:fillRect/>
          </a:stretch>
        </p:blipFill>
        <p:spPr>
          <a:xfrm>
            <a:off x="2028650" y="1779400"/>
            <a:ext cx="5314599" cy="31268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4"/>
          <p:cNvSpPr txBox="1"/>
          <p:nvPr/>
        </p:nvSpPr>
        <p:spPr>
          <a:xfrm>
            <a:off x="2329200" y="1694550"/>
            <a:ext cx="4485600" cy="87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latin typeface="Lato"/>
                <a:ea typeface="Lato"/>
                <a:cs typeface="Lato"/>
                <a:sym typeface="Lato"/>
              </a:rPr>
              <a:t>Thank you!</a:t>
            </a:r>
            <a:endParaRPr sz="4500">
              <a:latin typeface="Lato"/>
              <a:ea typeface="Lato"/>
              <a:cs typeface="Lato"/>
              <a:sym typeface="Lato"/>
            </a:endParaRPr>
          </a:p>
        </p:txBody>
      </p:sp>
      <p:pic>
        <p:nvPicPr>
          <p:cNvPr id="240" name="Google Shape;240;p34"/>
          <p:cNvPicPr preferRelativeResize="0"/>
          <p:nvPr/>
        </p:nvPicPr>
        <p:blipFill>
          <a:blip r:embed="rId3">
            <a:alphaModFix/>
          </a:blip>
          <a:stretch>
            <a:fillRect/>
          </a:stretch>
        </p:blipFill>
        <p:spPr>
          <a:xfrm>
            <a:off x="2407075" y="2925900"/>
            <a:ext cx="4329855" cy="20097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Business Project 4:</a:t>
            </a:r>
            <a:endParaRPr/>
          </a:p>
        </p:txBody>
      </p:sp>
      <p:sp>
        <p:nvSpPr>
          <p:cNvPr id="106" name="Google Shape;106;p15"/>
          <p:cNvSpPr txBox="1"/>
          <p:nvPr>
            <p:ph idx="1" type="body"/>
          </p:nvPr>
        </p:nvSpPr>
        <p:spPr>
          <a:xfrm>
            <a:off x="729450" y="1853850"/>
            <a:ext cx="7688700" cy="12417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b="1" lang="en" sz="1337">
                <a:solidFill>
                  <a:schemeClr val="dk2"/>
                </a:solidFill>
                <a:latin typeface="Raleway"/>
                <a:ea typeface="Raleway"/>
                <a:cs typeface="Raleway"/>
                <a:sym typeface="Raleway"/>
              </a:rPr>
              <a:t>Impact of the Green and Yellow Cab in New York City On New York City Traffic while looking at the weather from January 2023 to March 2023</a:t>
            </a:r>
            <a:endParaRPr b="1" sz="1337">
              <a:solidFill>
                <a:schemeClr val="dk2"/>
              </a:solidFill>
              <a:latin typeface="Raleway"/>
              <a:ea typeface="Raleway"/>
              <a:cs typeface="Raleway"/>
              <a:sym typeface="Raleway"/>
            </a:endParaRPr>
          </a:p>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107" name="Google Shape;107;p15"/>
          <p:cNvPicPr preferRelativeResize="0"/>
          <p:nvPr/>
        </p:nvPicPr>
        <p:blipFill>
          <a:blip r:embed="rId3">
            <a:alphaModFix/>
          </a:blip>
          <a:stretch>
            <a:fillRect/>
          </a:stretch>
        </p:blipFill>
        <p:spPr>
          <a:xfrm>
            <a:off x="997575" y="2525600"/>
            <a:ext cx="3280973" cy="2376224"/>
          </a:xfrm>
          <a:prstGeom prst="rect">
            <a:avLst/>
          </a:prstGeom>
          <a:noFill/>
          <a:ln>
            <a:noFill/>
          </a:ln>
        </p:spPr>
      </p:pic>
      <p:pic>
        <p:nvPicPr>
          <p:cNvPr id="108" name="Google Shape;108;p15"/>
          <p:cNvPicPr preferRelativeResize="0"/>
          <p:nvPr/>
        </p:nvPicPr>
        <p:blipFill rotWithShape="1">
          <a:blip r:embed="rId4">
            <a:alphaModFix/>
          </a:blip>
          <a:srcRect b="0" l="7868" r="0" t="0"/>
          <a:stretch/>
        </p:blipFill>
        <p:spPr>
          <a:xfrm>
            <a:off x="4865475" y="2525600"/>
            <a:ext cx="3280975" cy="237623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Business Around Project</a:t>
            </a:r>
            <a:endParaRPr/>
          </a:p>
          <a:p>
            <a:pPr indent="0" lvl="0" marL="0" rtl="0" algn="l">
              <a:spcBef>
                <a:spcPts val="0"/>
              </a:spcBef>
              <a:spcAft>
                <a:spcPts val="0"/>
              </a:spcAft>
              <a:buNone/>
            </a:pPr>
            <a:r>
              <a:t/>
            </a:r>
            <a:endParaRPr/>
          </a:p>
        </p:txBody>
      </p:sp>
      <p:sp>
        <p:nvSpPr>
          <p:cNvPr id="114" name="Google Shape;114;p16"/>
          <p:cNvSpPr txBox="1"/>
          <p:nvPr>
            <p:ph idx="1" type="body"/>
          </p:nvPr>
        </p:nvSpPr>
        <p:spPr>
          <a:xfrm>
            <a:off x="427525" y="1809450"/>
            <a:ext cx="3842400" cy="3157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Our project </a:t>
            </a:r>
            <a:r>
              <a:rPr lang="en"/>
              <a:t>involves </a:t>
            </a:r>
            <a:r>
              <a:rPr lang="en"/>
              <a:t>acqu</a:t>
            </a:r>
            <a:r>
              <a:rPr lang="en"/>
              <a:t>iring</a:t>
            </a:r>
            <a:r>
              <a:rPr lang="en"/>
              <a:t> data from TLC (Taxi &amp; Limousine Commision).</a:t>
            </a:r>
            <a:endParaRPr/>
          </a:p>
          <a:p>
            <a:pPr indent="0" lvl="0" marL="0" rtl="0" algn="l">
              <a:spcBef>
                <a:spcPts val="1200"/>
              </a:spcBef>
              <a:spcAft>
                <a:spcPts val="0"/>
              </a:spcAft>
              <a:buNone/>
            </a:pPr>
            <a:r>
              <a:rPr lang="en"/>
              <a:t>TLC is an agency that controls licensing and regulating New York City's Medallion (Yellow) taxi cabs, and other vehicles such as: community-based (Green) liveries, black cars and luxury limousines, commuter vans, and paratransit vehicles.</a:t>
            </a:r>
            <a:endParaRPr/>
          </a:p>
          <a:p>
            <a:pPr indent="0" lvl="0" marL="0" rtl="0" algn="l">
              <a:spcBef>
                <a:spcPts val="1200"/>
              </a:spcBef>
              <a:spcAft>
                <a:spcPts val="0"/>
              </a:spcAft>
              <a:buNone/>
            </a:pPr>
            <a:r>
              <a:rPr lang="en"/>
              <a:t>It provides data such as the type of taxi, trip distance, and pick-up/drop-off time or location, in the parquet file format.</a:t>
            </a:r>
            <a:endParaRPr/>
          </a:p>
          <a:p>
            <a:pPr indent="0" lvl="0" marL="0" rtl="0" algn="l">
              <a:spcBef>
                <a:spcPts val="1200"/>
              </a:spcBef>
              <a:spcAft>
                <a:spcPts val="1200"/>
              </a:spcAft>
              <a:buNone/>
            </a:pPr>
            <a:r>
              <a:rPr lang="en"/>
              <a:t>Fun Fact: “Over 200,000 TLC licensees complete approximately 1,000,000 trips each day” - from About TLC website.</a:t>
            </a:r>
            <a:endParaRPr/>
          </a:p>
        </p:txBody>
      </p:sp>
      <p:pic>
        <p:nvPicPr>
          <p:cNvPr id="115" name="Google Shape;115;p16"/>
          <p:cNvPicPr preferRelativeResize="0"/>
          <p:nvPr/>
        </p:nvPicPr>
        <p:blipFill rotWithShape="1">
          <a:blip r:embed="rId3">
            <a:alphaModFix/>
          </a:blip>
          <a:srcRect b="0" l="9531" r="19756" t="11363"/>
          <a:stretch/>
        </p:blipFill>
        <p:spPr>
          <a:xfrm>
            <a:off x="4647450" y="1067525"/>
            <a:ext cx="4231825" cy="36439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7"/>
          <p:cNvSpPr txBox="1"/>
          <p:nvPr>
            <p:ph type="title"/>
          </p:nvPr>
        </p:nvSpPr>
        <p:spPr>
          <a:xfrm>
            <a:off x="727650" y="12609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Business Around Project</a:t>
            </a:r>
            <a:endParaRPr/>
          </a:p>
          <a:p>
            <a:pPr indent="0" lvl="0" marL="0" rtl="0" algn="l">
              <a:spcBef>
                <a:spcPts val="0"/>
              </a:spcBef>
              <a:spcAft>
                <a:spcPts val="0"/>
              </a:spcAft>
              <a:buNone/>
            </a:pPr>
            <a:r>
              <a:t/>
            </a:r>
            <a:endParaRPr/>
          </a:p>
        </p:txBody>
      </p:sp>
      <p:sp>
        <p:nvSpPr>
          <p:cNvPr id="121" name="Google Shape;121;p17"/>
          <p:cNvSpPr txBox="1"/>
          <p:nvPr>
            <p:ph idx="1" type="body"/>
          </p:nvPr>
        </p:nvSpPr>
        <p:spPr>
          <a:xfrm>
            <a:off x="334275" y="1925100"/>
            <a:ext cx="3329100" cy="3092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Our project also acquires data from </a:t>
            </a:r>
            <a:r>
              <a:rPr lang="en"/>
              <a:t>Open-Meteo, an open-source weather API.</a:t>
            </a:r>
            <a:endParaRPr/>
          </a:p>
          <a:p>
            <a:pPr indent="0" lvl="0" marL="0" rtl="0" algn="l">
              <a:spcBef>
                <a:spcPts val="1200"/>
              </a:spcBef>
              <a:spcAft>
                <a:spcPts val="0"/>
              </a:spcAft>
              <a:buNone/>
            </a:pPr>
            <a:r>
              <a:rPr lang="en"/>
              <a:t>It partners with national weather services to provide historical weather data from any geographical location to the public.</a:t>
            </a:r>
            <a:endParaRPr/>
          </a:p>
          <a:p>
            <a:pPr indent="0" lvl="0" marL="0" rtl="0" algn="l">
              <a:spcBef>
                <a:spcPts val="1200"/>
              </a:spcBef>
              <a:spcAft>
                <a:spcPts val="0"/>
              </a:spcAft>
              <a:buNone/>
            </a:pPr>
            <a:r>
              <a:rPr lang="en"/>
              <a:t>This allowed us to gather information about the temperature, rain, snowfall, and other components to the weather in New York City, within the aforementioned time frame, in the json file format.</a:t>
            </a:r>
            <a:endParaRPr/>
          </a:p>
          <a:p>
            <a:pPr indent="0" lvl="0" marL="0" rtl="0" algn="l">
              <a:spcBef>
                <a:spcPts val="1200"/>
              </a:spcBef>
              <a:spcAft>
                <a:spcPts val="1200"/>
              </a:spcAft>
              <a:buNone/>
            </a:pPr>
            <a:r>
              <a:rPr lang="en"/>
              <a:t>We accumulated 10 million rows and 32 columns of data combined.</a:t>
            </a:r>
            <a:endParaRPr/>
          </a:p>
        </p:txBody>
      </p:sp>
      <p:pic>
        <p:nvPicPr>
          <p:cNvPr id="122" name="Google Shape;122;p17"/>
          <p:cNvPicPr preferRelativeResize="0"/>
          <p:nvPr/>
        </p:nvPicPr>
        <p:blipFill rotWithShape="1">
          <a:blip r:embed="rId3">
            <a:alphaModFix/>
          </a:blip>
          <a:srcRect b="0" l="3792" r="4590" t="0"/>
          <a:stretch/>
        </p:blipFill>
        <p:spPr>
          <a:xfrm>
            <a:off x="3814425" y="1853841"/>
            <a:ext cx="5144126" cy="285363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Benefit to Users</a:t>
            </a:r>
            <a:endParaRPr/>
          </a:p>
          <a:p>
            <a:pPr indent="0" lvl="0" marL="0" rtl="0" algn="l">
              <a:spcBef>
                <a:spcPts val="0"/>
              </a:spcBef>
              <a:spcAft>
                <a:spcPts val="0"/>
              </a:spcAft>
              <a:buNone/>
            </a:pPr>
            <a:r>
              <a:t/>
            </a:r>
            <a:endParaRPr/>
          </a:p>
        </p:txBody>
      </p:sp>
      <p:sp>
        <p:nvSpPr>
          <p:cNvPr id="128" name="Google Shape;128;p18"/>
          <p:cNvSpPr txBox="1"/>
          <p:nvPr>
            <p:ph idx="1" type="body"/>
          </p:nvPr>
        </p:nvSpPr>
        <p:spPr>
          <a:xfrm>
            <a:off x="729450" y="177765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information from this project helps both cab companies and passengers. Users can evaluate the different taxi cab hotspots throughout the boroughs of NYC. The data that we accumulated and analyzed will help the users to find the places that attract the most cab pick-ups and drop-offs. This data will make it easier for people to find a ride </a:t>
            </a:r>
            <a:r>
              <a:rPr lang="en"/>
              <a:t>efficiently, without the hassle of chasing after a cab. That knowledge will also tell cab companies where they should delegate their resources. More taxi cabs should be sent to patrol the areas with the most pickups, since that’s where most paying passengers would be located.</a:t>
            </a:r>
            <a:endParaRPr/>
          </a:p>
        </p:txBody>
      </p:sp>
      <p:pic>
        <p:nvPicPr>
          <p:cNvPr id="129" name="Google Shape;129;p18"/>
          <p:cNvPicPr preferRelativeResize="0"/>
          <p:nvPr/>
        </p:nvPicPr>
        <p:blipFill>
          <a:blip r:embed="rId3">
            <a:alphaModFix/>
          </a:blip>
          <a:stretch>
            <a:fillRect/>
          </a:stretch>
        </p:blipFill>
        <p:spPr>
          <a:xfrm>
            <a:off x="3277300" y="3276800"/>
            <a:ext cx="2589400" cy="1726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ph type="title"/>
          </p:nvPr>
        </p:nvSpPr>
        <p:spPr>
          <a:xfrm>
            <a:off x="729450" y="1318650"/>
            <a:ext cx="7688700" cy="852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Methodology: </a:t>
            </a:r>
            <a:endParaRPr/>
          </a:p>
          <a:p>
            <a:pPr indent="0" lvl="0" marL="0" rtl="0" algn="l">
              <a:spcBef>
                <a:spcPts val="0"/>
              </a:spcBef>
              <a:spcAft>
                <a:spcPts val="0"/>
              </a:spcAft>
              <a:buNone/>
            </a:pPr>
            <a:r>
              <a:rPr lang="en" sz="1933"/>
              <a:t>Data Sourcing/Storage</a:t>
            </a:r>
            <a:endParaRPr sz="1933"/>
          </a:p>
          <a:p>
            <a:pPr indent="0" lvl="0" marL="0" rtl="0" algn="l">
              <a:spcBef>
                <a:spcPts val="0"/>
              </a:spcBef>
              <a:spcAft>
                <a:spcPts val="0"/>
              </a:spcAft>
              <a:buNone/>
            </a:pPr>
            <a:r>
              <a:rPr lang="en"/>
              <a:t> </a:t>
            </a:r>
            <a:endParaRPr/>
          </a:p>
        </p:txBody>
      </p:sp>
      <p:sp>
        <p:nvSpPr>
          <p:cNvPr id="135" name="Google Shape;135;p19"/>
          <p:cNvSpPr txBox="1"/>
          <p:nvPr>
            <p:ph idx="1" type="body"/>
          </p:nvPr>
        </p:nvSpPr>
        <p:spPr>
          <a:xfrm>
            <a:off x="729450" y="2170725"/>
            <a:ext cx="4015200" cy="26037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Extracted data logs about green and yellow cabs from the TLC website, and weather API from Open-Meteo.com</a:t>
            </a:r>
            <a:endParaRPr/>
          </a:p>
          <a:p>
            <a:pPr indent="-311150" lvl="0" marL="457200" rtl="0" algn="l">
              <a:spcBef>
                <a:spcPts val="0"/>
              </a:spcBef>
              <a:spcAft>
                <a:spcPts val="0"/>
              </a:spcAft>
              <a:buSzPts val="1300"/>
              <a:buChar char="-"/>
            </a:pPr>
            <a:r>
              <a:rPr lang="en"/>
              <a:t>Took that data stored it into Microsoft Azure</a:t>
            </a:r>
            <a:r>
              <a:rPr lang="en"/>
              <a:t> storage</a:t>
            </a:r>
            <a:endParaRPr/>
          </a:p>
          <a:p>
            <a:pPr indent="-311150" lvl="0" marL="457200" rtl="0" algn="l">
              <a:spcBef>
                <a:spcPts val="0"/>
              </a:spcBef>
              <a:spcAft>
                <a:spcPts val="0"/>
              </a:spcAft>
              <a:buSzPts val="1300"/>
              <a:buChar char="-"/>
            </a:pPr>
            <a:r>
              <a:rPr lang="en"/>
              <a:t>Wrote a Python script in </a:t>
            </a:r>
            <a:r>
              <a:rPr lang="en"/>
              <a:t>Deep Note</a:t>
            </a:r>
            <a:r>
              <a:rPr lang="en"/>
              <a:t> to pull taxi data from  Microsoft Azure storage</a:t>
            </a:r>
            <a:endParaRPr/>
          </a:p>
          <a:p>
            <a:pPr indent="-311150" lvl="0" marL="457200" rtl="0" algn="l">
              <a:spcBef>
                <a:spcPts val="0"/>
              </a:spcBef>
              <a:spcAft>
                <a:spcPts val="0"/>
              </a:spcAft>
              <a:buSzPts val="1300"/>
              <a:buChar char="-"/>
            </a:pPr>
            <a:r>
              <a:rPr lang="en"/>
              <a:t>Wrote a Python script in </a:t>
            </a:r>
            <a:r>
              <a:rPr lang="en"/>
              <a:t>Deep Note</a:t>
            </a:r>
            <a:r>
              <a:rPr lang="en"/>
              <a:t> to pull weather API based on geographical coordinates </a:t>
            </a:r>
            <a:endParaRPr/>
          </a:p>
          <a:p>
            <a:pPr indent="0" lvl="0" marL="0" rtl="0" algn="l">
              <a:spcBef>
                <a:spcPts val="1200"/>
              </a:spcBef>
              <a:spcAft>
                <a:spcPts val="1200"/>
              </a:spcAft>
              <a:buNone/>
            </a:pPr>
            <a:r>
              <a:t/>
            </a:r>
            <a:endParaRPr/>
          </a:p>
        </p:txBody>
      </p:sp>
      <p:pic>
        <p:nvPicPr>
          <p:cNvPr id="136" name="Google Shape;136;p19"/>
          <p:cNvPicPr preferRelativeResize="0"/>
          <p:nvPr/>
        </p:nvPicPr>
        <p:blipFill>
          <a:blip r:embed="rId4">
            <a:alphaModFix/>
          </a:blip>
          <a:stretch>
            <a:fillRect/>
          </a:stretch>
        </p:blipFill>
        <p:spPr>
          <a:xfrm>
            <a:off x="4528850" y="626875"/>
            <a:ext cx="3615826" cy="1045200"/>
          </a:xfrm>
          <a:prstGeom prst="rect">
            <a:avLst/>
          </a:prstGeom>
          <a:noFill/>
          <a:ln>
            <a:noFill/>
          </a:ln>
        </p:spPr>
      </p:pic>
      <p:pic>
        <p:nvPicPr>
          <p:cNvPr id="137" name="Google Shape;137;p19"/>
          <p:cNvPicPr preferRelativeResize="0"/>
          <p:nvPr/>
        </p:nvPicPr>
        <p:blipFill>
          <a:blip r:embed="rId5">
            <a:alphaModFix/>
          </a:blip>
          <a:stretch>
            <a:fillRect/>
          </a:stretch>
        </p:blipFill>
        <p:spPr>
          <a:xfrm>
            <a:off x="3800469" y="4079769"/>
            <a:ext cx="2946324" cy="995200"/>
          </a:xfrm>
          <a:prstGeom prst="rect">
            <a:avLst/>
          </a:prstGeom>
          <a:noFill/>
          <a:ln>
            <a:noFill/>
          </a:ln>
        </p:spPr>
      </p:pic>
      <p:pic>
        <p:nvPicPr>
          <p:cNvPr id="138" name="Google Shape;138;p19"/>
          <p:cNvPicPr preferRelativeResize="0"/>
          <p:nvPr/>
        </p:nvPicPr>
        <p:blipFill>
          <a:blip r:embed="rId6">
            <a:alphaModFix/>
          </a:blip>
          <a:stretch>
            <a:fillRect/>
          </a:stretch>
        </p:blipFill>
        <p:spPr>
          <a:xfrm>
            <a:off x="5719275" y="1972417"/>
            <a:ext cx="2971070" cy="1979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0"/>
          <p:cNvSpPr txBox="1"/>
          <p:nvPr>
            <p:ph type="title"/>
          </p:nvPr>
        </p:nvSpPr>
        <p:spPr>
          <a:xfrm>
            <a:off x="727650" y="12970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Transformation</a:t>
            </a:r>
            <a:endParaRPr/>
          </a:p>
          <a:p>
            <a:pPr indent="0" lvl="0" marL="0" rtl="0" algn="l">
              <a:spcBef>
                <a:spcPts val="0"/>
              </a:spcBef>
              <a:spcAft>
                <a:spcPts val="0"/>
              </a:spcAft>
              <a:buNone/>
            </a:pPr>
            <a:r>
              <a:t/>
            </a:r>
            <a:endParaRPr/>
          </a:p>
        </p:txBody>
      </p:sp>
      <p:sp>
        <p:nvSpPr>
          <p:cNvPr id="144" name="Google Shape;144;p20"/>
          <p:cNvSpPr txBox="1"/>
          <p:nvPr>
            <p:ph idx="1" type="body"/>
          </p:nvPr>
        </p:nvSpPr>
        <p:spPr>
          <a:xfrm>
            <a:off x="614625" y="2078875"/>
            <a:ext cx="3051600" cy="27201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Imported libraries [ import.sys]</a:t>
            </a:r>
            <a:endParaRPr/>
          </a:p>
          <a:p>
            <a:pPr indent="-311150" lvl="0" marL="457200" rtl="0" algn="l">
              <a:spcBef>
                <a:spcPts val="0"/>
              </a:spcBef>
              <a:spcAft>
                <a:spcPts val="0"/>
              </a:spcAft>
              <a:buSzPts val="1300"/>
              <a:buChar char="-"/>
            </a:pPr>
            <a:r>
              <a:rPr lang="en"/>
              <a:t>Azure configuration to load dataset </a:t>
            </a:r>
            <a:endParaRPr/>
          </a:p>
          <a:p>
            <a:pPr indent="-311150" lvl="0" marL="457200" rtl="0" algn="l">
              <a:spcBef>
                <a:spcPts val="0"/>
              </a:spcBef>
              <a:spcAft>
                <a:spcPts val="0"/>
              </a:spcAft>
              <a:buSzPts val="1300"/>
              <a:buChar char="-"/>
            </a:pPr>
            <a:r>
              <a:rPr lang="en"/>
              <a:t>Geo-coding to identify </a:t>
            </a:r>
            <a:r>
              <a:rPr lang="en"/>
              <a:t>longitude</a:t>
            </a:r>
            <a:r>
              <a:rPr lang="en"/>
              <a:t> and latitude</a:t>
            </a:r>
            <a:endParaRPr/>
          </a:p>
          <a:p>
            <a:pPr indent="-311150" lvl="0" marL="457200" rtl="0" algn="l">
              <a:spcBef>
                <a:spcPts val="0"/>
              </a:spcBef>
              <a:spcAft>
                <a:spcPts val="0"/>
              </a:spcAft>
              <a:buSzPts val="1300"/>
              <a:buChar char="-"/>
            </a:pPr>
            <a:r>
              <a:rPr lang="en"/>
              <a:t>Weather API - </a:t>
            </a:r>
            <a:r>
              <a:rPr lang="en"/>
              <a:t>temperature</a:t>
            </a:r>
            <a:r>
              <a:rPr lang="en"/>
              <a:t> and weather </a:t>
            </a:r>
            <a:endParaRPr/>
          </a:p>
          <a:p>
            <a:pPr indent="-311150" lvl="0" marL="457200" rtl="0" algn="l">
              <a:spcBef>
                <a:spcPts val="0"/>
              </a:spcBef>
              <a:spcAft>
                <a:spcPts val="0"/>
              </a:spcAft>
              <a:buSzPts val="1300"/>
              <a:buChar char="-"/>
            </a:pPr>
            <a:r>
              <a:rPr lang="en"/>
              <a:t>Merge green and </a:t>
            </a:r>
            <a:r>
              <a:rPr lang="en"/>
              <a:t>yellow</a:t>
            </a:r>
            <a:r>
              <a:rPr lang="en"/>
              <a:t> taxi data into one </a:t>
            </a:r>
            <a:endParaRPr/>
          </a:p>
          <a:p>
            <a:pPr indent="-311150" lvl="0" marL="457200" rtl="0" algn="l">
              <a:spcBef>
                <a:spcPts val="0"/>
              </a:spcBef>
              <a:spcAft>
                <a:spcPts val="0"/>
              </a:spcAft>
              <a:buSzPts val="1300"/>
              <a:buChar char="-"/>
            </a:pPr>
            <a:r>
              <a:rPr lang="en"/>
              <a:t>Created taxi zone lookup to </a:t>
            </a:r>
            <a:r>
              <a:rPr lang="en"/>
              <a:t>identify boroughs and zones </a:t>
            </a:r>
            <a:endParaRPr/>
          </a:p>
          <a:p>
            <a:pPr indent="-311150" lvl="0" marL="457200" rtl="0" algn="l">
              <a:spcBef>
                <a:spcPts val="0"/>
              </a:spcBef>
              <a:spcAft>
                <a:spcPts val="0"/>
              </a:spcAft>
              <a:buSzPts val="1300"/>
              <a:buChar char="-"/>
            </a:pPr>
            <a:r>
              <a:rPr lang="en"/>
              <a:t>Merged geocoding data with taxi zone lookup </a:t>
            </a:r>
            <a:endParaRPr/>
          </a:p>
        </p:txBody>
      </p:sp>
      <p:pic>
        <p:nvPicPr>
          <p:cNvPr id="145" name="Google Shape;145;p20"/>
          <p:cNvPicPr preferRelativeResize="0"/>
          <p:nvPr/>
        </p:nvPicPr>
        <p:blipFill>
          <a:blip r:embed="rId3">
            <a:alphaModFix/>
          </a:blip>
          <a:stretch>
            <a:fillRect/>
          </a:stretch>
        </p:blipFill>
        <p:spPr>
          <a:xfrm>
            <a:off x="3827950" y="1832275"/>
            <a:ext cx="5165076" cy="3030600"/>
          </a:xfrm>
          <a:prstGeom prst="rect">
            <a:avLst/>
          </a:prstGeom>
          <a:noFill/>
          <a:ln>
            <a:noFill/>
          </a:ln>
        </p:spPr>
      </p:pic>
      <p:sp>
        <p:nvSpPr>
          <p:cNvPr id="146" name="Google Shape;146;p20"/>
          <p:cNvSpPr txBox="1"/>
          <p:nvPr/>
        </p:nvSpPr>
        <p:spPr>
          <a:xfrm rot="659048">
            <a:off x="5242595" y="1349247"/>
            <a:ext cx="1376110" cy="430856"/>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Caveat"/>
                <a:ea typeface="Caveat"/>
                <a:cs typeface="Caveat"/>
                <a:sym typeface="Caveat"/>
              </a:rPr>
              <a:t>Using </a:t>
            </a:r>
            <a:r>
              <a:rPr lang="en" sz="1600">
                <a:solidFill>
                  <a:schemeClr val="dk1"/>
                </a:solidFill>
                <a:latin typeface="Caveat"/>
                <a:ea typeface="Caveat"/>
                <a:cs typeface="Caveat"/>
                <a:sym typeface="Caveat"/>
              </a:rPr>
              <a:t>Deep Note</a:t>
            </a:r>
            <a:endParaRPr sz="1600">
              <a:solidFill>
                <a:schemeClr val="dk1"/>
              </a:solidFill>
              <a:latin typeface="Caveat"/>
              <a:ea typeface="Caveat"/>
              <a:cs typeface="Caveat"/>
              <a:sym typeface="Caveat"/>
            </a:endParaRPr>
          </a:p>
        </p:txBody>
      </p:sp>
      <p:sp>
        <p:nvSpPr>
          <p:cNvPr id="147" name="Google Shape;147;p20"/>
          <p:cNvSpPr/>
          <p:nvPr/>
        </p:nvSpPr>
        <p:spPr>
          <a:xfrm>
            <a:off x="6318850" y="1372781"/>
            <a:ext cx="414450" cy="383775"/>
          </a:xfrm>
          <a:custGeom>
            <a:rect b="b" l="l" r="r" t="t"/>
            <a:pathLst>
              <a:path extrusionOk="0" h="15351" w="16578">
                <a:moveTo>
                  <a:pt x="0" y="4313"/>
                </a:moveTo>
                <a:cubicBezTo>
                  <a:pt x="4368" y="1192"/>
                  <a:pt x="12738" y="-2138"/>
                  <a:pt x="15959" y="2156"/>
                </a:cubicBezTo>
                <a:cubicBezTo>
                  <a:pt x="17704" y="4482"/>
                  <a:pt x="15235" y="7931"/>
                  <a:pt x="14665" y="10782"/>
                </a:cubicBezTo>
                <a:cubicBezTo>
                  <a:pt x="14383" y="12192"/>
                  <a:pt x="15951" y="14454"/>
                  <a:pt x="14665" y="15096"/>
                </a:cubicBezTo>
                <a:cubicBezTo>
                  <a:pt x="13210" y="15823"/>
                  <a:pt x="10065" y="12797"/>
                  <a:pt x="11214" y="11645"/>
                </a:cubicBezTo>
                <a:cubicBezTo>
                  <a:pt x="12515" y="10341"/>
                  <a:pt x="13995" y="16117"/>
                  <a:pt x="15528" y="15096"/>
                </a:cubicBezTo>
                <a:cubicBezTo>
                  <a:pt x="16631" y="14361"/>
                  <a:pt x="16390" y="12540"/>
                  <a:pt x="16390" y="11214"/>
                </a:cubicBezTo>
              </a:path>
            </a:pathLst>
          </a:custGeom>
          <a:noFill/>
          <a:ln cap="flat" cmpd="sng" w="9525">
            <a:solidFill>
              <a:schemeClr val="accent1"/>
            </a:solidFill>
            <a:prstDash val="solid"/>
            <a:round/>
            <a:headEnd len="med" w="med" type="none"/>
            <a:tailEnd len="med" w="med" type="none"/>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1"/>
          <p:cNvSpPr txBox="1"/>
          <p:nvPr>
            <p:ph type="title"/>
          </p:nvPr>
        </p:nvSpPr>
        <p:spPr>
          <a:xfrm>
            <a:off x="729450" y="1242450"/>
            <a:ext cx="8300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Dimensional Modeling</a:t>
            </a:r>
            <a:r>
              <a:rPr lang="en"/>
              <a:t> (DbSchema: Create </a:t>
            </a:r>
            <a:r>
              <a:rPr lang="en"/>
              <a:t>Star Schema</a:t>
            </a:r>
            <a:r>
              <a:rPr lang="en"/>
              <a:t>)</a:t>
            </a:r>
            <a:endParaRPr/>
          </a:p>
        </p:txBody>
      </p:sp>
      <p:pic>
        <p:nvPicPr>
          <p:cNvPr id="153" name="Google Shape;153;p21"/>
          <p:cNvPicPr preferRelativeResize="0"/>
          <p:nvPr/>
        </p:nvPicPr>
        <p:blipFill>
          <a:blip r:embed="rId3">
            <a:alphaModFix/>
          </a:blip>
          <a:stretch>
            <a:fillRect/>
          </a:stretch>
        </p:blipFill>
        <p:spPr>
          <a:xfrm>
            <a:off x="844487" y="1777650"/>
            <a:ext cx="7455025" cy="320831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